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3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1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0800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41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1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23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6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3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6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6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4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9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9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03C758-21C1-4234-877B-CA9E3A15D130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3938-CA87-4127-893A-ED43D9E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73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5715" y="4005942"/>
            <a:ext cx="11088914" cy="1323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ka-GE" sz="4000" b="1" i="1" dirty="0">
                <a:solidFill>
                  <a:schemeClr val="bg2">
                    <a:lumMod val="10000"/>
                  </a:schemeClr>
                </a:solidFill>
              </a:rPr>
              <a:t>აკაკი წერეთლის სახელმწიფო უნივერსიტეტი</a:t>
            </a:r>
            <a:br>
              <a:rPr lang="ka-GE" sz="4000" b="1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ka-GE" sz="4000" b="1" i="1" dirty="0" smtClean="0">
                <a:solidFill>
                  <a:schemeClr val="bg2">
                    <a:lumMod val="10000"/>
                  </a:schemeClr>
                </a:solidFill>
              </a:rPr>
              <a:t>პროფესიული </a:t>
            </a:r>
            <a:r>
              <a:rPr lang="ka-GE" sz="4000" b="1" i="1" dirty="0">
                <a:solidFill>
                  <a:schemeClr val="bg2">
                    <a:lumMod val="10000"/>
                  </a:schemeClr>
                </a:solidFill>
              </a:rPr>
              <a:t>განათლების ცენტრი</a:t>
            </a:r>
            <a:endParaRPr lang="en-US" sz="4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275" y="470161"/>
            <a:ext cx="3008388" cy="26504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004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1524000"/>
          </a:xfr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normAutofit/>
          </a:bodyPr>
          <a:lstStyle/>
          <a:p>
            <a:pPr algn="ctr"/>
            <a:r>
              <a:rPr lang="ka-GE" sz="4000" b="1" i="1" dirty="0" smtClean="0">
                <a:solidFill>
                  <a:schemeClr val="bg1"/>
                </a:solidFill>
              </a:rPr>
              <a:t>პროფესიული პროგრამა </a:t>
            </a:r>
            <a:r>
              <a:rPr lang="ru-RU" sz="4000" b="1" i="1" dirty="0" smtClean="0">
                <a:solidFill>
                  <a:schemeClr val="bg1"/>
                </a:solidFill>
              </a:rPr>
              <a:t/>
            </a:r>
            <a:br>
              <a:rPr lang="ru-RU" sz="4000" b="1" i="1" dirty="0" smtClean="0">
                <a:solidFill>
                  <a:schemeClr val="bg1"/>
                </a:solidFill>
              </a:rPr>
            </a:br>
            <a:r>
              <a:rPr lang="ka-GE" sz="4000" b="1" i="1" dirty="0" smtClean="0">
                <a:solidFill>
                  <a:schemeClr val="bg1"/>
                </a:solidFill>
              </a:rPr>
              <a:t>საავტომობილო გზების მშენებლობა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11938000" cy="1168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719" y="1515191"/>
            <a:ext cx="4162949" cy="2482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667" y="4025465"/>
            <a:ext cx="4172333" cy="2714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669" y="1509486"/>
            <a:ext cx="4172330" cy="2487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719" y="4025466"/>
            <a:ext cx="4162949" cy="2697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25465"/>
            <a:ext cx="3856719" cy="2714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29248"/>
            <a:ext cx="3846779" cy="24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29" y="2340429"/>
            <a:ext cx="11709400" cy="40318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a-GE" sz="3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საგანმანათლებლო </a:t>
            </a:r>
            <a:r>
              <a:rPr lang="ka-GE" sz="36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პროგრამის </a:t>
            </a:r>
            <a:r>
              <a:rPr lang="ka-GE" sz="3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მიზანია</a:t>
            </a:r>
            <a:r>
              <a:rPr lang="en-US" sz="3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6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სატრანსპორტო </a:t>
            </a:r>
            <a:r>
              <a:rPr lang="ka-GE" sz="36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ინფრასტრუქტურის სფერო უზრუნველყოს კომპეტენტური კადრებით, რომლებიც შეძლებენ </a:t>
            </a:r>
            <a:r>
              <a:rPr lang="ka-GE" sz="3600" b="1" dirty="0" smtClean="0">
                <a:solidFill>
                  <a:schemeClr val="bg1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საავტომობილო</a:t>
            </a:r>
            <a:r>
              <a:rPr lang="en-US" sz="3600" b="1" dirty="0" smtClean="0">
                <a:solidFill>
                  <a:schemeClr val="bg1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sz="3600" b="1" dirty="0" smtClean="0">
                <a:solidFill>
                  <a:schemeClr val="bg1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გზების  </a:t>
            </a:r>
            <a:r>
              <a:rPr lang="ka-GE" sz="3600" b="1" dirty="0">
                <a:solidFill>
                  <a:schemeClr val="bg1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მშენებლობას, მომსახურებას, არსებული ინფრასტრუქტურის მოვლა–შენახვას</a:t>
            </a:r>
            <a:r>
              <a:rPr lang="ka-GE" sz="3600" b="1" dirty="0" smtClean="0">
                <a:solidFill>
                  <a:schemeClr val="bg1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solidFill>
                  <a:schemeClr val="bg1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ka-GE" sz="3600" b="1" dirty="0" smtClean="0">
                <a:solidFill>
                  <a:schemeClr val="bg1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რემონტს</a:t>
            </a:r>
            <a:r>
              <a:rPr lang="ka-GE" sz="3600" b="1" dirty="0">
                <a:solidFill>
                  <a:schemeClr val="bg1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, რეკონსტრუქციას და რეაბილიტაციას.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7" y="0"/>
            <a:ext cx="9114970" cy="23404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08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9023" y="-1"/>
            <a:ext cx="9287435" cy="2857501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000" b="1" i="1" dirty="0">
                <a:solidFill>
                  <a:schemeClr val="bg1"/>
                </a:solidFill>
              </a:rPr>
              <a:t>პროგრამაზე დაშვების </a:t>
            </a:r>
            <a:r>
              <a:rPr lang="ka-GE" sz="4000" b="1" i="1" dirty="0" smtClean="0">
                <a:solidFill>
                  <a:schemeClr val="bg1"/>
                </a:solidFill>
              </a:rPr>
              <a:t>წინაპირობა</a:t>
            </a:r>
            <a:r>
              <a:rPr lang="en-US" sz="4000" b="1" i="1" dirty="0" smtClean="0">
                <a:solidFill>
                  <a:schemeClr val="bg1"/>
                </a:solidFill>
              </a:rPr>
              <a:t> :</a:t>
            </a:r>
            <a:endParaRPr lang="ru-RU" sz="4000" b="1" i="1" dirty="0" smtClean="0">
              <a:solidFill>
                <a:schemeClr val="bg1"/>
              </a:solidFill>
            </a:endParaRPr>
          </a:p>
          <a:p>
            <a:pPr marL="571500" indent="-571500" algn="ctr" defTabSz="928688">
              <a:buFont typeface="Wingdings" panose="05000000000000000000" pitchFamily="2" charset="2"/>
              <a:buChar char="v"/>
              <a:tabLst>
                <a:tab pos="1160463" algn="l"/>
              </a:tabLst>
            </a:pPr>
            <a:r>
              <a:rPr lang="ka-GE" sz="4000" b="1" i="1" dirty="0" smtClean="0">
                <a:solidFill>
                  <a:schemeClr val="bg1"/>
                </a:solidFill>
              </a:rPr>
              <a:t>საბაზო განათლება</a:t>
            </a:r>
            <a:endParaRPr lang="ru-RU" sz="4000" i="1" dirty="0" smtClean="0">
              <a:solidFill>
                <a:schemeClr val="bg1"/>
              </a:solidFill>
            </a:endParaRPr>
          </a:p>
          <a:p>
            <a:pPr algn="ctr"/>
            <a:r>
              <a:rPr lang="ka-GE" sz="4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</a:t>
            </a:r>
            <a:r>
              <a:rPr lang="ka-GE" sz="4000" b="1" i="1" dirty="0" smtClean="0">
                <a:solidFill>
                  <a:schemeClr val="bg1"/>
                </a:solidFill>
              </a:rPr>
              <a:t>მინიმალური </a:t>
            </a:r>
            <a:r>
              <a:rPr lang="ka-GE" sz="4000" b="1" i="1" dirty="0">
                <a:solidFill>
                  <a:schemeClr val="bg1"/>
                </a:solidFill>
              </a:rPr>
              <a:t>ასაკი 18 </a:t>
            </a:r>
            <a:r>
              <a:rPr lang="ka-GE" sz="4000" b="1" i="1" dirty="0" smtClean="0">
                <a:solidFill>
                  <a:schemeClr val="bg1"/>
                </a:solidFill>
              </a:rPr>
              <a:t>წელი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69" y="3483429"/>
            <a:ext cx="5662840" cy="2753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293" y="3483429"/>
            <a:ext cx="5329935" cy="275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28" y="1136081"/>
            <a:ext cx="11756571" cy="470898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ka-GE" dirty="0"/>
              <a:t>	</a:t>
            </a:r>
            <a:r>
              <a:rPr lang="ka-GE" sz="4000" b="1" i="1" dirty="0">
                <a:solidFill>
                  <a:schemeClr val="bg1"/>
                </a:solidFill>
              </a:rPr>
              <a:t>დასაქმების სფერო და </a:t>
            </a:r>
            <a:r>
              <a:rPr lang="ka-GE" sz="4000" b="1" i="1" dirty="0" smtClean="0">
                <a:solidFill>
                  <a:schemeClr val="bg1"/>
                </a:solidFill>
              </a:rPr>
              <a:t>შესაძლებლობები</a:t>
            </a:r>
            <a:endParaRPr lang="en-US" sz="4000" b="1" i="1" dirty="0" smtClean="0">
              <a:solidFill>
                <a:schemeClr val="bg1"/>
              </a:solidFill>
            </a:endParaRPr>
          </a:p>
          <a:p>
            <a:endParaRPr lang="en-US" sz="4000" b="1" i="1" dirty="0">
              <a:solidFill>
                <a:schemeClr val="bg1"/>
              </a:solidFill>
            </a:endParaRPr>
          </a:p>
          <a:p>
            <a:pPr algn="ctr"/>
            <a:r>
              <a:rPr lang="ka-GE" sz="3600" b="1" dirty="0" smtClean="0">
                <a:solidFill>
                  <a:schemeClr val="bg1"/>
                </a:solidFill>
              </a:rPr>
              <a:t>,,</a:t>
            </a:r>
            <a:r>
              <a:rPr lang="ka-GE" sz="3600" b="1" dirty="0">
                <a:solidFill>
                  <a:schemeClr val="bg1"/>
                </a:solidFill>
              </a:rPr>
              <a:t>საავტომობილო გზების მშენებლობის“ </a:t>
            </a:r>
            <a:r>
              <a:rPr lang="ka-GE" sz="3600" b="1" dirty="0" smtClean="0">
                <a:solidFill>
                  <a:schemeClr val="bg1"/>
                </a:solidFill>
              </a:rPr>
              <a:t> პროგრამის </a:t>
            </a:r>
            <a:r>
              <a:rPr lang="ka-GE" sz="3600" b="1" dirty="0">
                <a:solidFill>
                  <a:schemeClr val="bg1"/>
                </a:solidFill>
              </a:rPr>
              <a:t>გავლის შემდეგ პირს შეუძლია დასაქმდეს ნებისმიერ სახელმწიფო ან კერძო ორგანიზაციაში, რომელთა  საქმიანობაც  დაკავშირებული იქნება გზების მშენებლობასთან, რეაბილიტაციასა  და </a:t>
            </a:r>
            <a:r>
              <a:rPr lang="ka-GE" sz="3600" b="1" dirty="0" smtClean="0">
                <a:solidFill>
                  <a:schemeClr val="bg1"/>
                </a:solidFill>
              </a:rPr>
              <a:t>ექსპლუატაციასთან</a:t>
            </a:r>
            <a:r>
              <a:rPr lang="ka-GE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5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9410" y="515648"/>
            <a:ext cx="5338321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ka-GE" sz="2800" b="1" i="1" dirty="0">
                <a:solidFill>
                  <a:schemeClr val="bg1"/>
                </a:solidFill>
              </a:rPr>
              <a:t>კურსდამთავრებულს შეუძლია</a:t>
            </a:r>
            <a:r>
              <a:rPr lang="ka-GE" b="1" i="1" dirty="0">
                <a:solidFill>
                  <a:schemeClr val="bg1"/>
                </a:solidFill>
              </a:rPr>
              <a:t>: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827" y="1688851"/>
            <a:ext cx="11669485" cy="477053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</a:rPr>
              <a:t>1</a:t>
            </a:r>
            <a:r>
              <a:rPr lang="ka-GE" sz="2000" b="1" i="1" dirty="0" smtClean="0">
                <a:solidFill>
                  <a:schemeClr val="bg1"/>
                </a:solidFill>
              </a:rPr>
              <a:t>.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ka-GE" sz="2000" b="1" dirty="0" smtClean="0">
                <a:solidFill>
                  <a:schemeClr val="bg1"/>
                </a:solidFill>
              </a:rPr>
              <a:t>მართოს </a:t>
            </a:r>
            <a:r>
              <a:rPr lang="ka-GE" sz="2000" b="1" dirty="0">
                <a:solidFill>
                  <a:schemeClr val="bg1"/>
                </a:solidFill>
              </a:rPr>
              <a:t>ინფორმაცია პროფესიის შესახებ</a:t>
            </a:r>
          </a:p>
          <a:p>
            <a:r>
              <a:rPr lang="ka-GE" sz="2000" b="1" dirty="0" smtClean="0">
                <a:solidFill>
                  <a:schemeClr val="bg1"/>
                </a:solidFill>
              </a:rPr>
              <a:t>2.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ka-GE" sz="2000" b="1" dirty="0" smtClean="0">
                <a:solidFill>
                  <a:schemeClr val="bg1"/>
                </a:solidFill>
              </a:rPr>
              <a:t>აღწეროს </a:t>
            </a:r>
            <a:r>
              <a:rPr lang="ka-GE" sz="2000" b="1" dirty="0">
                <a:solidFill>
                  <a:schemeClr val="bg1"/>
                </a:solidFill>
              </a:rPr>
              <a:t>კონკრეტულ პროფესიაში ორგანიზაციული მოწყობის ძირითადი პრინციპები</a:t>
            </a:r>
          </a:p>
          <a:p>
            <a:pPr marL="261938" indent="-261938">
              <a:buAutoNum type="arabicPeriod" startAt="3"/>
            </a:pPr>
            <a:r>
              <a:rPr lang="ka-GE" sz="2000" b="1" dirty="0" smtClean="0">
                <a:solidFill>
                  <a:schemeClr val="bg1"/>
                </a:solidFill>
              </a:rPr>
              <a:t>დასახოს </a:t>
            </a:r>
            <a:r>
              <a:rPr lang="ka-GE" sz="2000" b="1" dirty="0">
                <a:solidFill>
                  <a:schemeClr val="bg1"/>
                </a:solidFill>
              </a:rPr>
              <a:t>და განახორციელოს პროფესიული ზრდისა და განვითარების კონკრეტული </a:t>
            </a:r>
            <a:r>
              <a:rPr lang="ka-GE" sz="2000" b="1" dirty="0" smtClean="0">
                <a:solidFill>
                  <a:schemeClr val="bg1"/>
                </a:solidFill>
              </a:rPr>
              <a:t>მიზნები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174625" indent="-174625" defTabSz="261938">
              <a:buAutoNum type="arabicPeriod" startAt="3"/>
            </a:pPr>
            <a:r>
              <a:rPr lang="ka-GE" sz="2000" b="1" dirty="0">
                <a:solidFill>
                  <a:schemeClr val="bg1"/>
                </a:solidFill>
              </a:rPr>
              <a:t>	შეარჩიოს </a:t>
            </a:r>
            <a:r>
              <a:rPr lang="ka-GE" sz="2000" b="1" dirty="0" smtClean="0">
                <a:solidFill>
                  <a:schemeClr val="bg1"/>
                </a:solidFill>
              </a:rPr>
              <a:t>სამშენებლო მასალები</a:t>
            </a:r>
            <a:r>
              <a:rPr lang="ka-GE" sz="2000" b="1" dirty="0">
                <a:solidFill>
                  <a:schemeClr val="bg1"/>
                </a:solidFill>
              </a:rPr>
              <a:t>, ხელსაწყო – იარაღები და ინვენტარი</a:t>
            </a:r>
          </a:p>
          <a:p>
            <a:pPr marL="174625" indent="-174625" defTabSz="261938">
              <a:buAutoNum type="arabicPeriod" startAt="3"/>
            </a:pPr>
            <a:r>
              <a:rPr lang="ka-GE" sz="2000" b="1" dirty="0">
                <a:solidFill>
                  <a:schemeClr val="bg1"/>
                </a:solidFill>
              </a:rPr>
              <a:t>	შეამოწმოს საგზაო საფარის მოწყობისთვის მიწის ვაკისის მზადყოფნა</a:t>
            </a:r>
          </a:p>
          <a:p>
            <a:pPr marL="174625" indent="-174625" defTabSz="261938">
              <a:buAutoNum type="arabicPeriod" startAt="3"/>
            </a:pPr>
            <a:r>
              <a:rPr lang="ka-GE" sz="2000" b="1" dirty="0">
                <a:solidFill>
                  <a:schemeClr val="bg1"/>
                </a:solidFill>
              </a:rPr>
              <a:t>	შეასრულოს </a:t>
            </a:r>
            <a:r>
              <a:rPr lang="ka-GE" sz="2000" b="1" dirty="0" smtClean="0">
                <a:solidFill>
                  <a:schemeClr val="bg1"/>
                </a:solidFill>
              </a:rPr>
              <a:t>სამუშაო უბანზე ასფალტობეტონის საფარის მოწყობის </a:t>
            </a:r>
            <a:r>
              <a:rPr lang="ka-GE" sz="2000" b="1" dirty="0">
                <a:solidFill>
                  <a:schemeClr val="bg1"/>
                </a:solidFill>
              </a:rPr>
              <a:t>სამუშაოები</a:t>
            </a:r>
          </a:p>
          <a:p>
            <a:pPr marL="174625" indent="-174625" defTabSz="261938">
              <a:buAutoNum type="arabicPeriod" startAt="3"/>
            </a:pPr>
            <a:r>
              <a:rPr lang="ka-GE" sz="2000" b="1" dirty="0">
                <a:solidFill>
                  <a:schemeClr val="bg1"/>
                </a:solidFill>
              </a:rPr>
              <a:t>	შეასრულოს </a:t>
            </a:r>
            <a:r>
              <a:rPr lang="ka-GE" sz="2000" b="1" dirty="0" smtClean="0">
                <a:solidFill>
                  <a:schemeClr val="bg1"/>
                </a:solidFill>
              </a:rPr>
              <a:t>სამუშაო უბანზე ცემენტობეტონის საფარის </a:t>
            </a:r>
            <a:r>
              <a:rPr lang="ka-GE" sz="2000" b="1" dirty="0">
                <a:solidFill>
                  <a:schemeClr val="bg1"/>
                </a:solidFill>
              </a:rPr>
              <a:t>მოწყობის სამუშაოები</a:t>
            </a:r>
          </a:p>
          <a:p>
            <a:pPr marL="174625" indent="-174625" defTabSz="261938">
              <a:buAutoNum type="arabicPeriod" startAt="3"/>
            </a:pPr>
            <a:r>
              <a:rPr lang="ka-GE" sz="2000" b="1" dirty="0">
                <a:solidFill>
                  <a:schemeClr val="bg1"/>
                </a:solidFill>
              </a:rPr>
              <a:t>	შეასრულოს </a:t>
            </a:r>
            <a:r>
              <a:rPr lang="ka-GE" sz="2000" b="1" dirty="0" smtClean="0">
                <a:solidFill>
                  <a:schemeClr val="bg1"/>
                </a:solidFill>
              </a:rPr>
              <a:t>სამუშაო უბანზე ქვაფენილის </a:t>
            </a:r>
            <a:r>
              <a:rPr lang="ka-GE" sz="2000" b="1" dirty="0">
                <a:solidFill>
                  <a:schemeClr val="bg1"/>
                </a:solidFill>
              </a:rPr>
              <a:t>მოწყობის სამუშაოები</a:t>
            </a:r>
          </a:p>
          <a:p>
            <a:pPr marL="174625" indent="-174625" defTabSz="261938">
              <a:buAutoNum type="arabicPeriod" startAt="3"/>
            </a:pPr>
            <a:r>
              <a:rPr lang="ka-GE" sz="2000" b="1" dirty="0">
                <a:solidFill>
                  <a:schemeClr val="bg1"/>
                </a:solidFill>
              </a:rPr>
              <a:t>	მართოს </a:t>
            </a:r>
            <a:r>
              <a:rPr lang="ka-GE" sz="2000" b="1" dirty="0" smtClean="0">
                <a:solidFill>
                  <a:schemeClr val="bg1"/>
                </a:solidFill>
              </a:rPr>
              <a:t>საგზაო მასალების </a:t>
            </a:r>
            <a:r>
              <a:rPr lang="ka-GE" sz="2000" b="1" dirty="0">
                <a:solidFill>
                  <a:schemeClr val="bg1"/>
                </a:solidFill>
              </a:rPr>
              <a:t>ნარჩენები</a:t>
            </a:r>
          </a:p>
          <a:p>
            <a:pPr marL="174625" indent="-174625" defTabSz="363538">
              <a:buAutoNum type="arabicPeriod" startAt="3"/>
            </a:pPr>
            <a:r>
              <a:rPr lang="ka-GE" sz="2000" b="1" dirty="0">
                <a:solidFill>
                  <a:schemeClr val="bg1"/>
                </a:solidFill>
              </a:rPr>
              <a:t>	გამოავლინოს </a:t>
            </a:r>
            <a:r>
              <a:rPr lang="ka-GE" sz="2000" b="1" dirty="0" smtClean="0">
                <a:solidFill>
                  <a:schemeClr val="bg1"/>
                </a:solidFill>
              </a:rPr>
              <a:t>არსებული საავტომობილო გზების დაზიანებული უბნები</a:t>
            </a:r>
            <a:endParaRPr lang="ka-GE" sz="2000" b="1" dirty="0">
              <a:solidFill>
                <a:schemeClr val="bg1"/>
              </a:solidFill>
            </a:endParaRPr>
          </a:p>
          <a:p>
            <a:pPr marL="174625" indent="-174625" defTabSz="363538">
              <a:buAutoNum type="arabicPeriod" startAt="3"/>
            </a:pPr>
            <a:r>
              <a:rPr lang="ka-GE" sz="2000" b="1" dirty="0">
                <a:solidFill>
                  <a:schemeClr val="bg1"/>
                </a:solidFill>
              </a:rPr>
              <a:t>	მონაწილეობა მიიღოს </a:t>
            </a:r>
            <a:r>
              <a:rPr lang="ka-GE" sz="2000" b="1" dirty="0" smtClean="0">
                <a:solidFill>
                  <a:schemeClr val="bg1"/>
                </a:solidFill>
              </a:rPr>
              <a:t>საავტომობილო გზებზე მოძრაობის შეზღუდვის პროცესში</a:t>
            </a:r>
            <a:endParaRPr lang="ka-GE" sz="2000" b="1" dirty="0">
              <a:solidFill>
                <a:schemeClr val="bg1"/>
              </a:solidFill>
            </a:endParaRPr>
          </a:p>
          <a:p>
            <a:pPr marL="174625" indent="-174625" defTabSz="225425">
              <a:buAutoNum type="arabicPeriod" startAt="3"/>
            </a:pPr>
            <a:r>
              <a:rPr lang="ka-GE" sz="2000" b="1" dirty="0">
                <a:solidFill>
                  <a:schemeClr val="bg1"/>
                </a:solidFill>
              </a:rPr>
              <a:t>	შეაკეთოს </a:t>
            </a:r>
            <a:r>
              <a:rPr lang="ka-GE" sz="2000" b="1" dirty="0" smtClean="0">
                <a:solidFill>
                  <a:schemeClr val="bg1"/>
                </a:solidFill>
              </a:rPr>
              <a:t>საავტომობილო გზების სამოსის დაზიანებული უბანი</a:t>
            </a:r>
            <a:endParaRPr lang="ka-GE" sz="2000" b="1" dirty="0">
              <a:solidFill>
                <a:schemeClr val="bg1"/>
              </a:solidFill>
            </a:endParaRPr>
          </a:p>
          <a:p>
            <a:pPr marL="174625" indent="-174625" defTabSz="363538">
              <a:buAutoNum type="arabicPeriod" startAt="3"/>
            </a:pPr>
            <a:r>
              <a:rPr lang="ka-GE" sz="2000" b="1" dirty="0">
                <a:solidFill>
                  <a:schemeClr val="bg1"/>
                </a:solidFill>
              </a:rPr>
              <a:t>	გაუშვას ექსპლუატაციაში შეკეთებული უბანი.</a:t>
            </a:r>
          </a:p>
          <a:p>
            <a:pPr marL="342900" indent="-342900">
              <a:buAutoNum type="arabicPeriod" startAt="3"/>
            </a:pPr>
            <a:endParaRPr lang="en-US" dirty="0"/>
          </a:p>
          <a:p>
            <a:pPr marL="342900" indent="-342900">
              <a:buAutoNum type="arabicPeriod" startAt="3"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3476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98286" y="596620"/>
            <a:ext cx="10392229" cy="1439008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+mj-cs"/>
              </a:rPr>
              <a:t>                   </a:t>
            </a:r>
            <a:r>
              <a:rPr kumimoji="0" lang="ka-G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+mj-cs"/>
              </a:rPr>
              <a:t>პროგრამაზე პროფესიული სტუდენტის სწავლა უფასოა</a:t>
            </a:r>
            <a:br>
              <a:rPr kumimoji="0" lang="ka-G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+mj-cs"/>
              </a:rPr>
            </a:br>
            <a:r>
              <a:rPr kumimoji="0" lang="ka-G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+mj-cs"/>
              </a:rPr>
              <a:t/>
            </a:r>
            <a:br>
              <a:rPr kumimoji="0" lang="ka-G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+mj-cs"/>
              </a:rPr>
            </a:br>
            <a:r>
              <a:rPr kumimoji="0" lang="ka-G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+mj-cs"/>
              </a:rPr>
              <a:t>                  სწავლას სრულად აფინანსებს სახელმწიფო</a:t>
            </a:r>
            <a:r>
              <a:rPr kumimoji="0" lang="ka-G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+mj-cs"/>
              </a:rPr>
              <a:t/>
            </a:r>
            <a:br>
              <a:rPr kumimoji="0" lang="ka-G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01" y="2583827"/>
            <a:ext cx="12046857" cy="350865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ka-GE" sz="2800" b="1" i="1" dirty="0">
                <a:solidFill>
                  <a:schemeClr val="bg1"/>
                </a:solidFill>
              </a:rPr>
              <a:t>პროფესიულ პროგრამაზე სწავლის </a:t>
            </a:r>
            <a:r>
              <a:rPr lang="ka-GE" sz="2800" b="1" i="1" dirty="0" smtClean="0">
                <a:solidFill>
                  <a:schemeClr val="bg1"/>
                </a:solidFill>
              </a:rPr>
              <a:t>მსურველთა </a:t>
            </a:r>
          </a:p>
          <a:p>
            <a:r>
              <a:rPr lang="ka-GE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 </a:t>
            </a:r>
            <a:r>
              <a:rPr lang="ka-GE" sz="2400" b="1" dirty="0" smtClean="0">
                <a:solidFill>
                  <a:schemeClr val="bg1"/>
                </a:solidFill>
              </a:rPr>
              <a:t>რეგისტრაცია </a:t>
            </a:r>
            <a:r>
              <a:rPr lang="ka-GE" sz="2400" b="1" dirty="0">
                <a:solidFill>
                  <a:schemeClr val="bg1"/>
                </a:solidFill>
              </a:rPr>
              <a:t>მიმდინარეობს 2022 წლის 2 მაისიდან 22 აგვისტოს ჩათვლით</a:t>
            </a:r>
          </a:p>
          <a:p>
            <a:pPr marL="261938" indent="-261938"/>
            <a:r>
              <a:rPr lang="ka-GE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 </a:t>
            </a:r>
            <a:r>
              <a:rPr lang="ka-GE" sz="2400" b="1" dirty="0" smtClean="0">
                <a:solidFill>
                  <a:schemeClr val="bg1"/>
                </a:solidFill>
              </a:rPr>
              <a:t>რეგისტრაციის </a:t>
            </a:r>
            <a:r>
              <a:rPr lang="ka-GE" sz="2400" b="1" dirty="0">
                <a:solidFill>
                  <a:schemeClr val="bg1"/>
                </a:solidFill>
              </a:rPr>
              <a:t>გავლა შესაძლებელია ვებ- გვერდზე: </a:t>
            </a:r>
            <a:r>
              <a:rPr lang="en-US" sz="2400" b="1" dirty="0">
                <a:solidFill>
                  <a:schemeClr val="bg1"/>
                </a:solidFill>
                <a:latin typeface="Sylfaen" panose="010A0502050306030303" pitchFamily="18" charset="0"/>
              </a:rPr>
              <a:t>vet.emis.ge</a:t>
            </a:r>
            <a:r>
              <a:rPr lang="en-US" sz="2400" b="1" dirty="0">
                <a:solidFill>
                  <a:schemeClr val="bg1"/>
                </a:solidFill>
              </a:rPr>
              <a:t>  </a:t>
            </a:r>
            <a:r>
              <a:rPr lang="ka-GE" sz="2400" b="1" dirty="0" smtClean="0">
                <a:solidFill>
                  <a:schemeClr val="bg1"/>
                </a:solidFill>
              </a:rPr>
              <a:t>ან </a:t>
            </a:r>
            <a:r>
              <a:rPr lang="ka-GE" sz="2400" b="1" dirty="0">
                <a:solidFill>
                  <a:schemeClr val="bg1"/>
                </a:solidFill>
              </a:rPr>
              <a:t>თამარ მეფის ქ. 59 (აწსუ </a:t>
            </a:r>
            <a:r>
              <a:rPr lang="en-US" sz="2400" b="1" dirty="0">
                <a:solidFill>
                  <a:schemeClr val="bg1"/>
                </a:solidFill>
              </a:rPr>
              <a:t>I </a:t>
            </a:r>
            <a:r>
              <a:rPr lang="ka-GE" sz="2400" b="1" dirty="0">
                <a:solidFill>
                  <a:schemeClr val="bg1"/>
                </a:solidFill>
              </a:rPr>
              <a:t>კორპუსი, </a:t>
            </a:r>
            <a:r>
              <a:rPr lang="en-US" sz="2400" b="1" dirty="0">
                <a:solidFill>
                  <a:schemeClr val="bg1"/>
                </a:solidFill>
                <a:latin typeface="Sylfaen" panose="010A0502050306030303" pitchFamily="18" charset="0"/>
              </a:rPr>
              <a:t>N -</a:t>
            </a:r>
            <a:r>
              <a:rPr lang="en-US" sz="24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1107</a:t>
            </a:r>
            <a:r>
              <a:rPr lang="ka-GE" sz="24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ka-GE" sz="24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defTabSz="889000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ka-GE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 </a:t>
            </a:r>
            <a:r>
              <a:rPr lang="ka-GE" sz="2400" b="1" dirty="0" smtClean="0">
                <a:solidFill>
                  <a:schemeClr val="bg1"/>
                </a:solidFill>
              </a:rPr>
              <a:t>პროგრამაზე </a:t>
            </a:r>
            <a:r>
              <a:rPr lang="ka-GE" sz="2400" b="1" dirty="0">
                <a:solidFill>
                  <a:schemeClr val="bg1"/>
                </a:solidFill>
              </a:rPr>
              <a:t>ჩარიცხვა მოხდება მოტივაციური გასაუბრების საფუძველზე. </a:t>
            </a:r>
            <a:r>
              <a:rPr lang="ka-GE" dirty="0">
                <a:solidFill>
                  <a:schemeClr val="bg1"/>
                </a:solidFill>
              </a:rPr>
              <a:t/>
            </a:r>
            <a:br>
              <a:rPr lang="ka-GE" dirty="0">
                <a:solidFill>
                  <a:schemeClr val="bg1"/>
                </a:solidFill>
              </a:rPr>
            </a:br>
            <a:r>
              <a:rPr lang="ka-GE" dirty="0">
                <a:solidFill>
                  <a:schemeClr val="bg1"/>
                </a:solidFill>
              </a:rPr>
              <a:t/>
            </a:r>
            <a:br>
              <a:rPr lang="ka-GE" dirty="0">
                <a:solidFill>
                  <a:schemeClr val="bg1"/>
                </a:solidFill>
              </a:rPr>
            </a:br>
            <a:r>
              <a:rPr lang="ka-GE" dirty="0" smtClean="0">
                <a:solidFill>
                  <a:schemeClr val="bg1"/>
                </a:solidFill>
              </a:rPr>
              <a:t>	</a:t>
            </a:r>
            <a:r>
              <a:rPr lang="ka-GE" sz="2400" b="1" dirty="0" smtClean="0">
                <a:solidFill>
                  <a:schemeClr val="bg1"/>
                </a:solidFill>
              </a:rPr>
              <a:t>დამატებითი </a:t>
            </a:r>
            <a:r>
              <a:rPr lang="ka-GE" sz="2400" b="1" dirty="0">
                <a:solidFill>
                  <a:schemeClr val="bg1"/>
                </a:solidFill>
              </a:rPr>
              <a:t>კითხვების შემთხვევაში მოგვწერეთ </a:t>
            </a:r>
            <a:r>
              <a:rPr lang="en-US" sz="2400" b="1" dirty="0">
                <a:solidFill>
                  <a:schemeClr val="bg1"/>
                </a:solidFill>
                <a:latin typeface="Sylfaen" panose="010A0502050306030303" pitchFamily="18" charset="0"/>
              </a:rPr>
              <a:t>Facebook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ka-GE" sz="2400" b="1" dirty="0" smtClean="0">
                <a:solidFill>
                  <a:schemeClr val="bg1"/>
                </a:solidFill>
              </a:rPr>
              <a:t>გვერდზე - </a:t>
            </a:r>
            <a:r>
              <a:rPr lang="ka-GE" sz="2400" b="1" dirty="0">
                <a:solidFill>
                  <a:schemeClr val="bg1"/>
                </a:solidFill>
              </a:rPr>
              <a:t>„აწსუ პროფესიული და უწყვეტი განათლების ცენტრი’’, ან მიმართეთ პროგრამის </a:t>
            </a:r>
            <a:r>
              <a:rPr lang="ka-GE" sz="2400" b="1" dirty="0" smtClean="0">
                <a:solidFill>
                  <a:schemeClr val="bg1"/>
                </a:solidFill>
              </a:rPr>
              <a:t>ხელმძღვანელს. </a:t>
            </a:r>
            <a:r>
              <a:rPr lang="ka-GE" sz="2400" b="1" dirty="0">
                <a:solidFill>
                  <a:schemeClr val="bg1"/>
                </a:solidFill>
              </a:rPr>
              <a:t>( </a:t>
            </a:r>
            <a:r>
              <a:rPr lang="ka-GE" sz="2400" b="1" dirty="0" smtClean="0">
                <a:solidFill>
                  <a:schemeClr val="bg1"/>
                </a:solidFill>
              </a:rPr>
              <a:t>ხვიჩა ახვლედიანი - 558633257 ან 597646455 </a:t>
            </a:r>
            <a:r>
              <a:rPr lang="ka-GE" b="1" dirty="0" smtClean="0">
                <a:solidFill>
                  <a:schemeClr val="bg1"/>
                </a:solidFill>
              </a:rPr>
              <a:t>)</a:t>
            </a:r>
            <a:endParaRPr lang="ka-G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257</TotalTime>
  <Words>96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Sylfaen</vt:lpstr>
      <vt:lpstr>Times New Roman</vt:lpstr>
      <vt:lpstr>Wingdings</vt:lpstr>
      <vt:lpstr>Wingdings 3</vt:lpstr>
      <vt:lpstr>Ion</vt:lpstr>
      <vt:lpstr>PowerPoint Presentation</vt:lpstr>
      <vt:lpstr>პროფესიული პროგრამა  საავტომობილო გზების მშენებლობა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Khvicha Akhvlediani</dc:creator>
  <cp:lastModifiedBy>admin</cp:lastModifiedBy>
  <cp:revision>29</cp:revision>
  <dcterms:created xsi:type="dcterms:W3CDTF">2022-05-24T11:43:54Z</dcterms:created>
  <dcterms:modified xsi:type="dcterms:W3CDTF">2022-05-25T07:32:33Z</dcterms:modified>
</cp:coreProperties>
</file>